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6840538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CC"/>
    <a:srgbClr val="FF0066"/>
    <a:srgbClr val="FF6600"/>
    <a:srgbClr val="FF3300"/>
    <a:srgbClr val="FF9933"/>
    <a:srgbClr val="FFCCFF"/>
    <a:srgbClr val="FF99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39" autoAdjust="0"/>
  </p:normalViewPr>
  <p:slideViewPr>
    <p:cSldViewPr snapToGrid="0">
      <p:cViewPr varScale="1">
        <p:scale>
          <a:sx n="70" d="100"/>
          <a:sy n="70" d="100"/>
        </p:scale>
        <p:origin x="1884" y="72"/>
      </p:cViewPr>
      <p:guideLst>
        <p:guide orient="horz" pos="215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19505"/>
            <a:ext cx="5829300" cy="238152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592866"/>
            <a:ext cx="5143500" cy="165154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8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6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4195"/>
            <a:ext cx="1478756" cy="579704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4195"/>
            <a:ext cx="4350544" cy="579704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5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5386"/>
            <a:ext cx="5915025" cy="284547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77779"/>
            <a:ext cx="5915025" cy="149636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32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0976"/>
            <a:ext cx="2914650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0976"/>
            <a:ext cx="2914650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34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4197"/>
            <a:ext cx="5915025" cy="1322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76882"/>
            <a:ext cx="2901255" cy="82181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498697"/>
            <a:ext cx="2901255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76882"/>
            <a:ext cx="2915543" cy="82181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498697"/>
            <a:ext cx="2915543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1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58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56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6036"/>
            <a:ext cx="2211884" cy="15961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4912"/>
            <a:ext cx="3471863" cy="486121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2161"/>
            <a:ext cx="2211884" cy="380188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2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6036"/>
            <a:ext cx="2211884" cy="15961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4912"/>
            <a:ext cx="3471863" cy="486121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2161"/>
            <a:ext cx="2211884" cy="380188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4197"/>
            <a:ext cx="5915025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0976"/>
            <a:ext cx="5915025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40167"/>
            <a:ext cx="1543050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945CF-4726-457C-820A-C2BE5D897A17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40167"/>
            <a:ext cx="2314575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40167"/>
            <a:ext cx="1543050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4055-2BE0-41B3-B8A9-C7A621F1E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28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.bp.blogspot.com/-EioxBF-IIRE/Udy6jIAZtBI/AAAAAAAAWII/HsQUQdVQE4c/s800/bus_stand.png" TargetMode="External"/><Relationship Id="rId11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正方形/長方形 98"/>
          <p:cNvSpPr/>
          <p:nvPr/>
        </p:nvSpPr>
        <p:spPr>
          <a:xfrm>
            <a:off x="-18340" y="6446066"/>
            <a:ext cx="6886123" cy="4028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15" b="98785" l="0" r="98444">
                        <a14:backgroundMark x1="93385" y1="84615" x2="93385" y2="84615"/>
                        <a14:backgroundMark x1="84825" y1="89474" x2="99222" y2="85425"/>
                        <a14:backgroundMark x1="94942" y1="19433" x2="97665" y2="19433"/>
                        <a14:backgroundMark x1="92996" y1="29555" x2="98054" y2="392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3291024">
            <a:off x="6057906" y="1074129"/>
            <a:ext cx="459804" cy="441912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15" b="98785" l="0" r="98444">
                        <a14:backgroundMark x1="93385" y1="84615" x2="93385" y2="84615"/>
                        <a14:backgroundMark x1="84825" y1="89474" x2="99222" y2="85425"/>
                        <a14:backgroundMark x1="94942" y1="19433" x2="97665" y2="19433"/>
                        <a14:backgroundMark x1="92996" y1="29555" x2="98054" y2="392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47428" y="716488"/>
            <a:ext cx="522762" cy="502421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-90589" y="-29433"/>
            <a:ext cx="2963682" cy="2359469"/>
            <a:chOff x="-3361701" y="105325"/>
            <a:chExt cx="2963682" cy="2359469"/>
          </a:xfrm>
        </p:grpSpPr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15" b="98785" l="0" r="98444">
                          <a14:backgroundMark x1="93385" y1="84615" x2="93385" y2="84615"/>
                          <a14:backgroundMark x1="84825" y1="89474" x2="99222" y2="85425"/>
                          <a14:backgroundMark x1="94942" y1="19433" x2="97665" y2="19433"/>
                          <a14:backgroundMark x1="92996" y1="29555" x2="98054" y2="39271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1242141" y="889994"/>
              <a:ext cx="844122" cy="811276"/>
            </a:xfrm>
            <a:prstGeom prst="rect">
              <a:avLst/>
            </a:prstGeom>
          </p:spPr>
        </p:pic>
        <p:sp>
          <p:nvSpPr>
            <p:cNvPr id="63" name="正方形/長方形 62"/>
            <p:cNvSpPr/>
            <p:nvPr/>
          </p:nvSpPr>
          <p:spPr>
            <a:xfrm>
              <a:off x="-3017013" y="1078971"/>
              <a:ext cx="214343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ja-JP" altLang="en-US" sz="1400" b="1" kern="100" spc="-100" dirty="0" smtClean="0">
                  <a:solidFill>
                    <a:schemeClr val="bg1"/>
                  </a:solidFill>
                  <a:latin typeface="EPSON 太丸ゴシック体Ｂ" panose="020F0709000000000000" pitchFamily="49" charset="-128"/>
                  <a:ea typeface="EPSON 太丸ゴシック体Ｂ" panose="020F0709000000000000" pitchFamily="49" charset="-128"/>
                  <a:cs typeface="Meiryo UI" pitchFamily="50" charset="-128"/>
                </a:rPr>
                <a:t>目指せ！</a:t>
              </a:r>
              <a:endParaRPr lang="en-US" altLang="ja-JP" sz="1400" b="1" kern="100" spc="-100" dirty="0" smtClean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itchFamily="50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400" b="1" kern="100" spc="-100" dirty="0" smtClean="0">
                  <a:solidFill>
                    <a:schemeClr val="bg1"/>
                  </a:solidFill>
                  <a:latin typeface="EPSON 太丸ゴシック体Ｂ" panose="020F0709000000000000" pitchFamily="49" charset="-128"/>
                  <a:ea typeface="EPSON 太丸ゴシック体Ｂ" panose="020F0709000000000000" pitchFamily="49" charset="-128"/>
                  <a:cs typeface="Meiryo UI" pitchFamily="50" charset="-128"/>
                </a:rPr>
                <a:t>後ろ姿マイナス５歳</a:t>
              </a:r>
              <a:r>
                <a:rPr lang="en-US" altLang="ja-JP" sz="1400" b="1" kern="100" spc="-100" dirty="0" smtClean="0">
                  <a:solidFill>
                    <a:schemeClr val="bg1"/>
                  </a:solidFill>
                  <a:latin typeface="EPSON 太丸ゴシック体Ｂ" panose="020F0709000000000000" pitchFamily="49" charset="-128"/>
                  <a:ea typeface="EPSON 太丸ゴシック体Ｂ" panose="020F0709000000000000" pitchFamily="49" charset="-128"/>
                  <a:cs typeface="Meiryo UI" pitchFamily="50" charset="-128"/>
                </a:rPr>
                <a:t>!!</a:t>
              </a:r>
            </a:p>
            <a:p>
              <a:pPr>
                <a:spcAft>
                  <a:spcPts val="0"/>
                </a:spcAft>
              </a:pPr>
              <a:endParaRPr lang="ja-JP" altLang="ja-JP" sz="1400" b="1" kern="100" spc="-100" dirty="0" smtClean="0">
                <a:solidFill>
                  <a:schemeClr val="bg1"/>
                </a:solidFill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itchFamily="50" charset="-128"/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15" b="98785" l="0" r="98444">
                          <a14:backgroundMark x1="93385" y1="84615" x2="93385" y2="84615"/>
                          <a14:backgroundMark x1="84825" y1="89474" x2="99222" y2="85425"/>
                          <a14:backgroundMark x1="94942" y1="19433" x2="97665" y2="19433"/>
                          <a14:backgroundMark x1="92996" y1="29555" x2="98054" y2="39271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923200">
              <a:off x="-1837650" y="1593851"/>
              <a:ext cx="906204" cy="870943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15" b="98785" l="0" r="98444">
                          <a14:backgroundMark x1="93385" y1="84615" x2="93385" y2="84615"/>
                          <a14:backgroundMark x1="84825" y1="89474" x2="99222" y2="85425"/>
                          <a14:backgroundMark x1="94942" y1="19433" x2="97665" y2="19433"/>
                          <a14:backgroundMark x1="92996" y1="29555" x2="98054" y2="39271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3361701" y="105325"/>
              <a:ext cx="2447925" cy="2352675"/>
            </a:xfrm>
            <a:prstGeom prst="rect">
              <a:avLst/>
            </a:prstGeom>
          </p:spPr>
        </p:pic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15" b="98785" l="0" r="98444">
                          <a14:backgroundMark x1="93385" y1="84615" x2="93385" y2="84615"/>
                          <a14:backgroundMark x1="84825" y1="89474" x2="99222" y2="85425"/>
                          <a14:backgroundMark x1="94942" y1="19433" x2="97665" y2="19433"/>
                          <a14:backgroundMark x1="92996" y1="29555" x2="98054" y2="39271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2732968">
              <a:off x="-962130" y="1624175"/>
              <a:ext cx="529504" cy="508901"/>
            </a:xfrm>
            <a:prstGeom prst="rect">
              <a:avLst/>
            </a:prstGeom>
          </p:spPr>
        </p:pic>
      </p:grpSp>
      <p:sp>
        <p:nvSpPr>
          <p:cNvPr id="60" name="楕円 59"/>
          <p:cNvSpPr/>
          <p:nvPr/>
        </p:nvSpPr>
        <p:spPr>
          <a:xfrm>
            <a:off x="6130432" y="2352316"/>
            <a:ext cx="545347" cy="513571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4155" y="2998079"/>
            <a:ext cx="1294761" cy="163303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664908" y="3283719"/>
            <a:ext cx="40607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ja-JP" sz="2400" kern="100" dirty="0">
                <a:solidFill>
                  <a:srgbClr val="FF0066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美しい爪と姿勢で若見え！</a:t>
            </a:r>
            <a:endParaRPr lang="en-US" altLang="ja-JP" sz="2400" kern="100" dirty="0">
              <a:solidFill>
                <a:srgbClr val="FF0066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kern="100" dirty="0">
                <a:solidFill>
                  <a:srgbClr val="FF0066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100" dirty="0">
                <a:solidFill>
                  <a:srgbClr val="FF0066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爪と姿勢の意外な関係</a:t>
            </a:r>
            <a:endParaRPr lang="ja-JP" altLang="ja-JP" sz="1100" kern="100" dirty="0">
              <a:solidFill>
                <a:srgbClr val="FF0066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466439" y="1772428"/>
            <a:ext cx="4371001" cy="730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82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令和元年</a:t>
            </a:r>
            <a:r>
              <a:rPr kumimoji="0" lang="en-US" altLang="ja-JP" sz="4144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11</a:t>
            </a:r>
            <a:r>
              <a:rPr kumimoji="0" lang="ja-JP" altLang="en-US" sz="1382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4144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382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日　</a:t>
            </a:r>
            <a:r>
              <a:rPr kumimoji="0" lang="ja-JP" altLang="en-US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（</a:t>
            </a:r>
            <a:r>
              <a:rPr kumimoji="0" lang="ja-JP" altLang="en-US" sz="2762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土</a:t>
            </a:r>
            <a:r>
              <a:rPr kumimoji="0" lang="ja-JP" altLang="en-US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）</a:t>
            </a:r>
            <a:endParaRPr kumimoji="0" lang="ja-JP" altLang="en-US" sz="725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770894" y="2381107"/>
            <a:ext cx="2805576" cy="3897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午前</a:t>
            </a:r>
            <a:r>
              <a:rPr kumimoji="0" lang="en-US" altLang="ja-JP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時から</a:t>
            </a:r>
            <a:r>
              <a:rPr kumimoji="0" lang="en-US" altLang="ja-JP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93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時まで</a:t>
            </a:r>
            <a:endParaRPr kumimoji="0" lang="ja-JP" altLang="en-US" sz="1933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35862" y="2730118"/>
            <a:ext cx="620683" cy="283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4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ところ</a:t>
            </a:r>
            <a:endParaRPr kumimoji="0" lang="ja-JP" altLang="en-US" sz="552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445669" y="2710829"/>
            <a:ext cx="3913251" cy="3359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lnSpc>
                <a:spcPts val="1864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58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三条市総合福祉</a:t>
            </a:r>
            <a:r>
              <a:rPr kumimoji="0" lang="ja-JP" altLang="en-US" sz="1658" dirty="0" smtClean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センター　多目的</a:t>
            </a:r>
            <a:r>
              <a:rPr kumimoji="0" lang="ja-JP" altLang="en-US" sz="1658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ホール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1730085" y="5691096"/>
            <a:ext cx="341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理学</a:t>
            </a:r>
            <a:r>
              <a:rPr kumimoji="0" lang="ja-JP" altLang="ja-JP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療法士</a:t>
            </a:r>
            <a:r>
              <a:rPr kumimoji="0" lang="ja-JP" altLang="ja-JP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南雲　清志　氏</a:t>
            </a:r>
            <a:endParaRPr kumimoji="0" lang="ja-JP" altLang="ja-JP" sz="9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643586" y="4659128"/>
            <a:ext cx="3924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400" kern="100" dirty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自宅で</a:t>
            </a:r>
            <a:r>
              <a:rPr lang="ja-JP" altLang="en-US" sz="2400" kern="100" dirty="0" err="1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ゆる</a:t>
            </a:r>
            <a:r>
              <a:rPr lang="ja-JP" altLang="en-US" sz="2400" kern="100" dirty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トレ！</a:t>
            </a:r>
            <a:endParaRPr lang="en-US" altLang="ja-JP" sz="2400" kern="100" dirty="0">
              <a:solidFill>
                <a:srgbClr val="0000CC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kern="100" dirty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キレイな</a:t>
            </a:r>
            <a:r>
              <a:rPr lang="ja-JP" altLang="en-US" sz="2400" kern="100" dirty="0" smtClean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カラダと</a:t>
            </a:r>
            <a:endParaRPr lang="en-US" altLang="ja-JP" sz="2400" kern="100" dirty="0" smtClean="0">
              <a:solidFill>
                <a:srgbClr val="0000CC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kern="100" dirty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100" dirty="0" smtClean="0">
                <a:solidFill>
                  <a:srgbClr val="0000CC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姿勢づくり</a:t>
            </a:r>
            <a:endParaRPr lang="ja-JP" altLang="ja-JP" sz="2400" kern="100" dirty="0">
              <a:solidFill>
                <a:srgbClr val="0000CC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10214" y="6454705"/>
            <a:ext cx="5197591" cy="347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58" kern="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問合せ　三条市</a:t>
            </a:r>
            <a:r>
              <a:rPr lang="zh-TW" altLang="en-US" sz="1658" kern="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高齢介護課　電話</a:t>
            </a:r>
            <a:r>
              <a:rPr lang="en-US" altLang="zh-TW" sz="1658" kern="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0256-34-5457</a:t>
            </a:r>
          </a:p>
        </p:txBody>
      </p:sp>
      <p:sp>
        <p:nvSpPr>
          <p:cNvPr id="55" name="楕円 54"/>
          <p:cNvSpPr/>
          <p:nvPr/>
        </p:nvSpPr>
        <p:spPr>
          <a:xfrm>
            <a:off x="5326774" y="2303811"/>
            <a:ext cx="970788" cy="878664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58" name="楕円 57"/>
          <p:cNvSpPr/>
          <p:nvPr/>
        </p:nvSpPr>
        <p:spPr>
          <a:xfrm>
            <a:off x="5823626" y="2682408"/>
            <a:ext cx="545347" cy="513571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290671" y="2758583"/>
            <a:ext cx="1479332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72"/>
              </a:lnSpc>
            </a:pPr>
            <a:r>
              <a:rPr lang="ja-JP" altLang="en-US" sz="1658" b="1" spc="-69" dirty="0">
                <a:ln w="15875">
                  <a:solidFill>
                    <a:srgbClr val="FF0066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参加費無料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5348571" y="2512737"/>
            <a:ext cx="1388395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72"/>
              </a:lnSpc>
            </a:pPr>
            <a:r>
              <a:rPr lang="ja-JP" altLang="en-US" sz="1658" b="1" spc="414" dirty="0">
                <a:ln w="15875">
                  <a:solidFill>
                    <a:srgbClr val="FF0066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申込不要</a:t>
            </a:r>
          </a:p>
        </p:txBody>
      </p:sp>
      <p:grpSp>
        <p:nvGrpSpPr>
          <p:cNvPr id="65" name="グループ化 64"/>
          <p:cNvGrpSpPr/>
          <p:nvPr/>
        </p:nvGrpSpPr>
        <p:grpSpPr>
          <a:xfrm>
            <a:off x="5416801" y="5236611"/>
            <a:ext cx="1258269" cy="1069065"/>
            <a:chOff x="1834437" y="3800834"/>
            <a:chExt cx="1856940" cy="1548148"/>
          </a:xfrm>
        </p:grpSpPr>
        <p:sp>
          <p:nvSpPr>
            <p:cNvPr id="66" name="正方形/長方形 65"/>
            <p:cNvSpPr/>
            <p:nvPr/>
          </p:nvSpPr>
          <p:spPr>
            <a:xfrm>
              <a:off x="1845942" y="3800834"/>
              <a:ext cx="1845435" cy="1548147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43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834437" y="3820206"/>
              <a:ext cx="792981" cy="287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91" b="1" dirty="0"/>
                <a:t>会場地図</a:t>
              </a: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1901473" y="4617780"/>
              <a:ext cx="1743677" cy="11919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1988840" y="4808984"/>
              <a:ext cx="1129883" cy="4571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 rot="5400000">
              <a:off x="1503449" y="4642676"/>
              <a:ext cx="1092547" cy="4571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1" name="角丸四角形 70"/>
            <p:cNvSpPr/>
            <p:nvPr/>
          </p:nvSpPr>
          <p:spPr>
            <a:xfrm rot="5400000">
              <a:off x="2325987" y="4556247"/>
              <a:ext cx="1462109" cy="12336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2136918" y="4366408"/>
              <a:ext cx="326682" cy="2230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83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2091654" y="4340780"/>
              <a:ext cx="429695" cy="410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市民</a:t>
              </a:r>
              <a:endParaRPr lang="en-US" altLang="ja-JP" sz="414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プール</a:t>
              </a: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112303" y="4376936"/>
              <a:ext cx="307735" cy="2140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83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044680" y="4345103"/>
              <a:ext cx="428665" cy="318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南分</a:t>
              </a:r>
              <a:endParaRPr lang="en-US" altLang="ja-JP" sz="414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遣署</a:t>
              </a:r>
            </a:p>
          </p:txBody>
        </p:sp>
        <p:grpSp>
          <p:nvGrpSpPr>
            <p:cNvPr id="76" name="グループ化 75"/>
            <p:cNvGrpSpPr/>
            <p:nvPr/>
          </p:nvGrpSpPr>
          <p:grpSpPr>
            <a:xfrm>
              <a:off x="2587123" y="3979693"/>
              <a:ext cx="506732" cy="318305"/>
              <a:chOff x="4122621" y="2467729"/>
              <a:chExt cx="521276" cy="429820"/>
            </a:xfrm>
          </p:grpSpPr>
          <p:sp>
            <p:nvSpPr>
              <p:cNvPr id="85" name="正方形/長方形 84"/>
              <p:cNvSpPr/>
              <p:nvPr/>
            </p:nvSpPr>
            <p:spPr>
              <a:xfrm>
                <a:off x="4238035" y="2518247"/>
                <a:ext cx="311356" cy="2762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483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4122621" y="2467729"/>
                <a:ext cx="521276" cy="429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414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嵐南</a:t>
                </a:r>
                <a:endParaRPr lang="en-US" altLang="ja-JP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/>
                <a:r>
                  <a:rPr lang="ja-JP" altLang="en-US" sz="414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公民館</a:t>
                </a:r>
              </a:p>
            </p:txBody>
          </p:sp>
        </p:grpSp>
        <p:sp>
          <p:nvSpPr>
            <p:cNvPr id="77" name="角丸四角形 76"/>
            <p:cNvSpPr/>
            <p:nvPr/>
          </p:nvSpPr>
          <p:spPr>
            <a:xfrm rot="5400000">
              <a:off x="2064311" y="4622427"/>
              <a:ext cx="947993" cy="4571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 flipV="1">
              <a:off x="2052986" y="4278909"/>
              <a:ext cx="1470032" cy="4571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3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2589209" y="4357215"/>
              <a:ext cx="368203" cy="224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83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2540120" y="4366408"/>
              <a:ext cx="455241" cy="318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14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スーパー</a:t>
              </a: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2559214" y="4886727"/>
              <a:ext cx="436146" cy="2208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83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82" name="Picture 12" descr="バス停のイラスト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2887" y="4995260"/>
              <a:ext cx="290882" cy="314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3" name="角丸四角形吹き出し 82"/>
            <p:cNvSpPr/>
            <p:nvPr/>
          </p:nvSpPr>
          <p:spPr>
            <a:xfrm>
              <a:off x="3166346" y="4753438"/>
              <a:ext cx="471503" cy="539670"/>
            </a:xfrm>
            <a:prstGeom prst="wedgeRoundRectCallout">
              <a:avLst>
                <a:gd name="adj1" fmla="val -91034"/>
                <a:gd name="adj2" fmla="val 36321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83"/>
                </a:lnSpc>
              </a:pPr>
              <a:r>
                <a:rPr lang="ja-JP" altLang="en-US" sz="483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デマンド交通バス停</a:t>
              </a:r>
              <a:r>
                <a:rPr lang="en-US" altLang="ja-JP" sz="483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118</a:t>
              </a:r>
            </a:p>
            <a:p>
              <a:pPr algn="ctr">
                <a:lnSpc>
                  <a:spcPts val="483"/>
                </a:lnSpc>
              </a:pPr>
              <a:r>
                <a:rPr lang="ja-JP" altLang="en-US" sz="414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「総合福祉</a:t>
              </a:r>
              <a:endParaRPr lang="en-US" altLang="ja-JP" sz="414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lnSpc>
                  <a:spcPts val="483"/>
                </a:lnSpc>
              </a:pPr>
              <a:r>
                <a:rPr lang="ja-JP" altLang="en-US" sz="414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センター」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2488491" y="4856762"/>
              <a:ext cx="531762" cy="410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14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総合福祉</a:t>
              </a:r>
              <a:endParaRPr lang="en-US" altLang="ja-JP" sz="414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414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センター</a:t>
              </a:r>
            </a:p>
          </p:txBody>
        </p:sp>
      </p:grpSp>
      <p:pic>
        <p:nvPicPr>
          <p:cNvPr id="87" name="図 8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7744" b="62179" l="40081" r="68235"/>
                    </a14:imgEffect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034" t="27544" r="34535" b="33517"/>
          <a:stretch/>
        </p:blipFill>
        <p:spPr>
          <a:xfrm>
            <a:off x="100724" y="4677339"/>
            <a:ext cx="1559559" cy="1864257"/>
          </a:xfrm>
          <a:prstGeom prst="rect">
            <a:avLst/>
          </a:prstGeom>
        </p:spPr>
      </p:pic>
      <p:sp>
        <p:nvSpPr>
          <p:cNvPr id="29" name="楕円 28"/>
          <p:cNvSpPr/>
          <p:nvPr/>
        </p:nvSpPr>
        <p:spPr>
          <a:xfrm>
            <a:off x="2873941" y="84403"/>
            <a:ext cx="508233" cy="439017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3055635" y="185209"/>
            <a:ext cx="709030" cy="59738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3550885" y="536131"/>
            <a:ext cx="313478" cy="268564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129291" y="226285"/>
            <a:ext cx="520799" cy="472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072" b="1" dirty="0">
                <a:ln w="6350">
                  <a:solidFill>
                    <a:srgbClr val="FF0066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と</a:t>
            </a:r>
          </a:p>
        </p:txBody>
      </p:sp>
      <p:sp>
        <p:nvSpPr>
          <p:cNvPr id="34" name="楕円 33"/>
          <p:cNvSpPr/>
          <p:nvPr/>
        </p:nvSpPr>
        <p:spPr>
          <a:xfrm>
            <a:off x="5302800" y="557852"/>
            <a:ext cx="844326" cy="756205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5308359" y="365569"/>
            <a:ext cx="508233" cy="439015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58" b="1" dirty="0">
              <a:solidFill>
                <a:srgbClr val="FF0066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408264" y="724123"/>
            <a:ext cx="704822" cy="472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72" b="1" dirty="0">
                <a:ln w="6350">
                  <a:solidFill>
                    <a:srgbClr val="FF0066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DE</a:t>
            </a:r>
            <a:endParaRPr lang="ja-JP" altLang="en-US" sz="2072" b="1" dirty="0">
              <a:ln w="6350">
                <a:solidFill>
                  <a:srgbClr val="FF0066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034064" y="1777389"/>
            <a:ext cx="1998906" cy="643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ja-JP" altLang="ja-JP" sz="3038" b="1" kern="100" dirty="0">
                <a:ln w="38100">
                  <a:solidFill>
                    <a:srgbClr val="FFC000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Eras Bold ITC" panose="020B0907030504020204" pitchFamily="34" charset="0"/>
                <a:ea typeface="EPSON Pゴシック W7" panose="02000600000000000000" pitchFamily="2" charset="-128"/>
                <a:cs typeface="Times New Roman" panose="02020603050405020304" pitchFamily="18" charset="0"/>
              </a:rPr>
              <a:t>セミナー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189029" y="73253"/>
            <a:ext cx="1826067" cy="415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72"/>
              </a:lnSpc>
            </a:pPr>
            <a:r>
              <a:rPr lang="ja-JP" altLang="en-US" sz="1658" b="1" spc="-69" dirty="0">
                <a:ln w="15875">
                  <a:solidFill>
                    <a:srgbClr val="FF0066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三条市主催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066964" y="628872"/>
            <a:ext cx="2922873" cy="14261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ja-JP" altLang="ja-JP" sz="3729" b="1" kern="100" dirty="0">
                <a:ln w="38100">
                  <a:solidFill>
                    <a:srgbClr val="FF9933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筋力アップ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5083730" y="3991605"/>
            <a:ext cx="17895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29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900" spc="-69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セミナーで講師がお話しする、爪の手入れの道具や足のアーチを支える靴下などを紹介するブースを</a:t>
            </a:r>
            <a:r>
              <a:rPr kumimoji="0" lang="ja-JP" altLang="en-US" sz="900" spc="-69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設置します</a:t>
            </a:r>
            <a:r>
              <a:rPr kumimoji="0" lang="ja-JP" altLang="en-US" sz="900" spc="-69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。</a:t>
            </a:r>
            <a:endParaRPr kumimoji="0" lang="en-US" altLang="ja-JP" sz="900" spc="-69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5073558" y="4476691"/>
            <a:ext cx="1392210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967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725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《</a:t>
            </a:r>
            <a:r>
              <a:rPr kumimoji="0" lang="ja-JP" altLang="en-US" sz="725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協力企業</a:t>
            </a:r>
            <a:r>
              <a:rPr kumimoji="0" lang="en-US" altLang="ja-JP" sz="725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》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681084" y="4173716"/>
            <a:ext cx="37617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1243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爪機能</a:t>
            </a:r>
            <a:r>
              <a:rPr kumimoji="0" lang="ja-JP" altLang="en-US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改善士</a:t>
            </a:r>
            <a:r>
              <a:rPr kumimoji="0" lang="ja-JP" altLang="en-US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rPr>
              <a:t>　末廣　亜紀　氏</a:t>
            </a:r>
            <a:endParaRPr kumimoji="0" lang="en-US" altLang="ja-JP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33330" y="4649753"/>
            <a:ext cx="1188856" cy="463770"/>
            <a:chOff x="5333330" y="4649753"/>
            <a:chExt cx="1000091" cy="357732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10"/>
            <a:srcRect t="17955" b="13180"/>
            <a:stretch/>
          </p:blipFill>
          <p:spPr>
            <a:xfrm>
              <a:off x="5348571" y="4649753"/>
              <a:ext cx="984850" cy="136850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11"/>
            <a:srcRect t="9937" b="8193"/>
            <a:stretch/>
          </p:blipFill>
          <p:spPr>
            <a:xfrm>
              <a:off x="5333330" y="4793805"/>
              <a:ext cx="556168" cy="213680"/>
            </a:xfrm>
            <a:prstGeom prst="rect">
              <a:avLst/>
            </a:prstGeom>
          </p:spPr>
        </p:pic>
        <p:sp>
          <p:nvSpPr>
            <p:cNvPr id="44" name="正方形/長方形 43"/>
            <p:cNvSpPr/>
            <p:nvPr/>
          </p:nvSpPr>
          <p:spPr>
            <a:xfrm>
              <a:off x="5537921" y="4828110"/>
              <a:ext cx="402698" cy="1564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>
              <a:spAutoFit/>
            </a:bodyPr>
            <a:lstStyle/>
            <a:p>
              <a:pPr algn="ctr" eaLnBrk="0" fontAlgn="base" hangingPunct="0">
                <a:lnSpc>
                  <a:spcPts val="48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414" b="1" dirty="0">
                  <a:latin typeface="EPSON 太丸ゴシック体Ｂ" panose="020F0709000000000000" pitchFamily="49" charset="-128"/>
                  <a:ea typeface="EPSON 太丸ゴシック体Ｂ" panose="020F0709000000000000" pitchFamily="49" charset="-128"/>
                  <a:cs typeface="Times New Roman" panose="02020603050405020304" pitchFamily="18" charset="0"/>
                </a:rPr>
                <a:t>株式会社 山忠</a:t>
              </a:r>
              <a:endParaRPr kumimoji="0" lang="en-US" altLang="ja-JP" sz="414" b="1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角丸四角形 1"/>
          <p:cNvSpPr/>
          <p:nvPr/>
        </p:nvSpPr>
        <p:spPr>
          <a:xfrm>
            <a:off x="5105039" y="3933284"/>
            <a:ext cx="1703124" cy="1208604"/>
          </a:xfrm>
          <a:prstGeom prst="roundRect">
            <a:avLst/>
          </a:prstGeom>
          <a:noFill/>
          <a:ln w="63500" cmpd="thickThin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3"/>
          </a:p>
        </p:txBody>
      </p:sp>
      <p:sp>
        <p:nvSpPr>
          <p:cNvPr id="41" name="正方形/長方形 40"/>
          <p:cNvSpPr/>
          <p:nvPr/>
        </p:nvSpPr>
        <p:spPr>
          <a:xfrm>
            <a:off x="670821" y="2188234"/>
            <a:ext cx="542136" cy="283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43" dirty="0"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と　き</a:t>
            </a:r>
            <a:endParaRPr kumimoji="0" lang="ja-JP" altLang="en-US" sz="552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87202" y="119584"/>
            <a:ext cx="2922873" cy="7661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ja-JP" altLang="ja-JP" sz="3729" b="1" kern="100" dirty="0">
                <a:ln w="38100">
                  <a:solidFill>
                    <a:srgbClr val="FF0066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EPSON Pゴシック W7" panose="02000600000000000000" pitchFamily="2" charset="-128"/>
                <a:ea typeface="EPSON Pゴシック W7" panose="02000600000000000000" pitchFamily="2" charset="-128"/>
                <a:cs typeface="Times New Roman" panose="02020603050405020304" pitchFamily="18" charset="0"/>
              </a:rPr>
              <a:t>爪ケア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900555" y="1168566"/>
            <a:ext cx="5621631" cy="9130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ja-JP" altLang="ja-JP" sz="4559" b="1" kern="100" spc="-69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rgbClr val="FF99FF"/>
                  </a:outerShdw>
                </a:effectLst>
                <a:latin typeface="Eras Bold ITC" panose="020B0907030504020204" pitchFamily="34" charset="0"/>
                <a:ea typeface="EPSON Pゴシック W7" panose="02000600000000000000" pitchFamily="2" charset="-128"/>
                <a:cs typeface="Times New Roman" panose="02020603050405020304" pitchFamily="18" charset="0"/>
              </a:rPr>
              <a:t>アンチエイジング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74454" y="416532"/>
            <a:ext cx="1827059" cy="538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67" b="1" kern="100" spc="-69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itchFamily="50" charset="-128"/>
              </a:rPr>
              <a:t>目指せ！</a:t>
            </a:r>
            <a:endParaRPr lang="en-US" altLang="ja-JP" sz="967" b="1" kern="100" spc="-69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Meiryo UI" pitchFamily="50" charset="-128"/>
            </a:endParaRPr>
          </a:p>
          <a:p>
            <a:r>
              <a:rPr lang="ja-JP" altLang="en-US" sz="967" b="1" kern="100" spc="-69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itchFamily="50" charset="-128"/>
              </a:rPr>
              <a:t>後ろ姿マイナス５歳</a:t>
            </a:r>
            <a:r>
              <a:rPr lang="en-US" altLang="ja-JP" sz="967" b="1" kern="100" spc="-69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itchFamily="50" charset="-128"/>
              </a:rPr>
              <a:t>!!</a:t>
            </a:r>
          </a:p>
          <a:p>
            <a:endParaRPr lang="ja-JP" altLang="ja-JP" sz="967" b="1" kern="100" spc="-69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Meiryo UI" pitchFamily="50" charset="-128"/>
            </a:endParaRPr>
          </a:p>
        </p:txBody>
      </p:sp>
      <p:pic>
        <p:nvPicPr>
          <p:cNvPr id="97" name="図 9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15" b="98785" l="0" r="98444">
                        <a14:backgroundMark x1="93385" y1="84615" x2="93385" y2="84615"/>
                        <a14:backgroundMark x1="84825" y1="89474" x2="99222" y2="85425"/>
                        <a14:backgroundMark x1="94942" y1="19433" x2="97665" y2="19433"/>
                        <a14:backgroundMark x1="92996" y1="29555" x2="98054" y2="392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766611">
            <a:off x="5779704" y="48160"/>
            <a:ext cx="992951" cy="9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9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</TotalTime>
  <Words>97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EPSON Pゴシック W7</vt:lpstr>
      <vt:lpstr>EPSON 太丸ゴシック体Ｂ</vt:lpstr>
      <vt:lpstr>Meiryo UI</vt:lpstr>
      <vt:lpstr>游ゴシック</vt:lpstr>
      <vt:lpstr>游ゴシック Light</vt:lpstr>
      <vt:lpstr>Arial</vt:lpstr>
      <vt:lpstr>Calibri</vt:lpstr>
      <vt:lpstr>Calibri Light</vt:lpstr>
      <vt:lpstr>Eras Bold ITC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松平清美</dc:creator>
  <cp:lastModifiedBy>松平清美</cp:lastModifiedBy>
  <cp:revision>51</cp:revision>
  <cp:lastPrinted>2019-10-30T08:12:28Z</cp:lastPrinted>
  <dcterms:created xsi:type="dcterms:W3CDTF">2019-10-07T07:30:33Z</dcterms:created>
  <dcterms:modified xsi:type="dcterms:W3CDTF">2019-10-30T12:17:50Z</dcterms:modified>
</cp:coreProperties>
</file>